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58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06955"/>
            <a:ext cx="4919305" cy="36156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Understanding Compiler Design and Implementation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Compilers are essential software tools that translate human-readable code into machine-executable instructions. This presentation delves into the design and implementation of compilers, exploring the core concepts and stages involved in this intricate process.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10" y="6431637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0040" y="6407110"/>
            <a:ext cx="2817866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Hardik </a:t>
            </a:r>
            <a:r>
              <a:rPr lang="en-US" sz="2233" b="1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Bhammar</a:t>
            </a:r>
            <a:endParaRPr lang="en-US" sz="223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3401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766167" y="601980"/>
            <a:ext cx="8381167" cy="68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87"/>
              </a:lnSpc>
              <a:buNone/>
            </a:pPr>
            <a:r>
              <a:rPr lang="en-US" sz="430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and Emerging Trends</a:t>
            </a:r>
            <a:endParaRPr lang="en-US" sz="4309" dirty="0"/>
          </a:p>
        </p:txBody>
      </p:sp>
      <p:sp>
        <p:nvSpPr>
          <p:cNvPr id="5" name="Text 3"/>
          <p:cNvSpPr/>
          <p:nvPr/>
        </p:nvSpPr>
        <p:spPr>
          <a:xfrm>
            <a:off x="766167" y="1723906"/>
            <a:ext cx="13098066" cy="700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8"/>
              </a:lnSpc>
              <a:buNone/>
            </a:pPr>
            <a:r>
              <a:rPr lang="en-US" sz="172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Compiler design continues to evolve, facing new challenges and exploring emerging trends to address the complexities of modern programming languages and hardware architectures.</a:t>
            </a:r>
            <a:endParaRPr lang="en-US" sz="1724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7" y="2670691"/>
            <a:ext cx="4147066" cy="25630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66167" y="5507355"/>
            <a:ext cx="2737247" cy="341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3"/>
              </a:lnSpc>
              <a:buNone/>
            </a:pPr>
            <a:r>
              <a:rPr lang="en-US" sz="215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Parallel Programming</a:t>
            </a:r>
            <a:endParaRPr lang="en-US" sz="2155" dirty="0"/>
          </a:p>
        </p:txBody>
      </p:sp>
      <p:sp>
        <p:nvSpPr>
          <p:cNvPr id="8" name="Text 5"/>
          <p:cNvSpPr/>
          <p:nvPr/>
        </p:nvSpPr>
        <p:spPr>
          <a:xfrm>
            <a:off x="766167" y="5980628"/>
            <a:ext cx="4147066" cy="1751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8"/>
              </a:lnSpc>
              <a:buNone/>
            </a:pPr>
            <a:r>
              <a:rPr lang="en-US" sz="172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Optimizing compilers for parallel and distributed computing environments is essential for harnessing the power of multi-core processors and cloud computing.</a:t>
            </a:r>
            <a:endParaRPr lang="en-US" sz="1724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607" y="2670691"/>
            <a:ext cx="4147066" cy="256305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41607" y="5507355"/>
            <a:ext cx="2736413" cy="341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3"/>
              </a:lnSpc>
              <a:buNone/>
            </a:pPr>
            <a:r>
              <a:rPr lang="en-US" sz="215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Language Evolution</a:t>
            </a:r>
            <a:endParaRPr lang="en-US" sz="2155" dirty="0"/>
          </a:p>
        </p:txBody>
      </p:sp>
      <p:sp>
        <p:nvSpPr>
          <p:cNvPr id="11" name="Text 7"/>
          <p:cNvSpPr/>
          <p:nvPr/>
        </p:nvSpPr>
        <p:spPr>
          <a:xfrm>
            <a:off x="5241607" y="5980628"/>
            <a:ext cx="4147066" cy="1401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8"/>
              </a:lnSpc>
              <a:buNone/>
            </a:pPr>
            <a:r>
              <a:rPr lang="en-US" sz="172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Compilers must adapt to the constant evolution of programming languages, incorporating new features and addressing emerging paradigms.</a:t>
            </a:r>
            <a:endParaRPr lang="en-US" sz="1724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048" y="2670691"/>
            <a:ext cx="4147185" cy="25630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17048" y="5507355"/>
            <a:ext cx="2979301" cy="3419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3"/>
              </a:lnSpc>
              <a:buNone/>
            </a:pPr>
            <a:r>
              <a:rPr lang="en-US" sz="215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Considerations</a:t>
            </a:r>
            <a:endParaRPr lang="en-US" sz="2155" dirty="0"/>
          </a:p>
        </p:txBody>
      </p:sp>
      <p:sp>
        <p:nvSpPr>
          <p:cNvPr id="14" name="Text 9"/>
          <p:cNvSpPr/>
          <p:nvPr/>
        </p:nvSpPr>
        <p:spPr>
          <a:xfrm>
            <a:off x="9717048" y="5980628"/>
            <a:ext cx="4147185" cy="1751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58"/>
              </a:lnSpc>
              <a:buNone/>
            </a:pPr>
            <a:r>
              <a:rPr lang="en-US" sz="172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the security of compiled code is crucial to prevent vulnerabilities and malicious attacks, requiring advanced techniques for code analysis and hardening.</a:t>
            </a:r>
            <a:endParaRPr lang="en-US" sz="172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1" y="2303145"/>
            <a:ext cx="5009078" cy="36233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4579" y="980242"/>
            <a:ext cx="5605224" cy="5966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8"/>
              </a:lnSpc>
              <a:buNone/>
            </a:pPr>
            <a:r>
              <a:rPr lang="en-US" sz="375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Compilers</a:t>
            </a:r>
            <a:endParaRPr lang="en-US" sz="3759" dirty="0"/>
          </a:p>
        </p:txBody>
      </p:sp>
      <p:sp>
        <p:nvSpPr>
          <p:cNvPr id="7" name="Text 3"/>
          <p:cNvSpPr/>
          <p:nvPr/>
        </p:nvSpPr>
        <p:spPr>
          <a:xfrm>
            <a:off x="6154579" y="1863209"/>
            <a:ext cx="7807643" cy="916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compiler is a program that transforms source code written in a high-level programming language into low-level machine code that a computer can execute. This translation process is crucial for making software programs work on a variety of computer systems.</a:t>
            </a:r>
            <a:endParaRPr lang="en-US" sz="1503" dirty="0"/>
          </a:p>
        </p:txBody>
      </p:sp>
      <p:sp>
        <p:nvSpPr>
          <p:cNvPr id="8" name="Shape 4"/>
          <p:cNvSpPr/>
          <p:nvPr/>
        </p:nvSpPr>
        <p:spPr>
          <a:xfrm>
            <a:off x="6154579" y="2994541"/>
            <a:ext cx="3808452" cy="2337435"/>
          </a:xfrm>
          <a:prstGeom prst="roundRect">
            <a:avLst>
              <a:gd name="adj" fmla="val 343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53056" y="3193018"/>
            <a:ext cx="2386727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9"/>
              </a:lnSpc>
              <a:buNone/>
            </a:pPr>
            <a:r>
              <a:rPr lang="en-US" sz="18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Components</a:t>
            </a:r>
            <a:endParaRPr lang="en-US" sz="1879" dirty="0"/>
          </a:p>
        </p:txBody>
      </p:sp>
      <p:sp>
        <p:nvSpPr>
          <p:cNvPr id="10" name="Text 6"/>
          <p:cNvSpPr/>
          <p:nvPr/>
        </p:nvSpPr>
        <p:spPr>
          <a:xfrm>
            <a:off x="6353056" y="3605927"/>
            <a:ext cx="3411498" cy="1222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compiler typically consists of several components, such as a lexical analyzer, a parser, a semantic analyzer, and a code generator.</a:t>
            </a:r>
            <a:endParaRPr lang="en-US" sz="1503" dirty="0"/>
          </a:p>
        </p:txBody>
      </p:sp>
      <p:sp>
        <p:nvSpPr>
          <p:cNvPr id="11" name="Shape 7"/>
          <p:cNvSpPr/>
          <p:nvPr/>
        </p:nvSpPr>
        <p:spPr>
          <a:xfrm>
            <a:off x="10153888" y="2994541"/>
            <a:ext cx="3808452" cy="2337435"/>
          </a:xfrm>
          <a:prstGeom prst="roundRect">
            <a:avLst>
              <a:gd name="adj" fmla="val 343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52365" y="3193018"/>
            <a:ext cx="2386727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9"/>
              </a:lnSpc>
              <a:buNone/>
            </a:pPr>
            <a:r>
              <a:rPr lang="en-US" sz="18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Types of Compilers</a:t>
            </a:r>
            <a:endParaRPr lang="en-US" sz="1879" dirty="0"/>
          </a:p>
        </p:txBody>
      </p:sp>
      <p:sp>
        <p:nvSpPr>
          <p:cNvPr id="13" name="Text 9"/>
          <p:cNvSpPr/>
          <p:nvPr/>
        </p:nvSpPr>
        <p:spPr>
          <a:xfrm>
            <a:off x="10352365" y="3605927"/>
            <a:ext cx="3411498" cy="1527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There are various types of compilers, including single-pass compilers, multi-pass compilers, and optimizing compilers, each with specific characteristics and advantages.</a:t>
            </a:r>
            <a:endParaRPr lang="en-US" sz="1503" dirty="0"/>
          </a:p>
        </p:txBody>
      </p:sp>
      <p:sp>
        <p:nvSpPr>
          <p:cNvPr id="14" name="Shape 10"/>
          <p:cNvSpPr/>
          <p:nvPr/>
        </p:nvSpPr>
        <p:spPr>
          <a:xfrm>
            <a:off x="6154579" y="5522833"/>
            <a:ext cx="7807643" cy="1726406"/>
          </a:xfrm>
          <a:prstGeom prst="roundRect">
            <a:avLst>
              <a:gd name="adj" fmla="val 464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53056" y="5721310"/>
            <a:ext cx="2386727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9"/>
              </a:lnSpc>
              <a:buNone/>
            </a:pPr>
            <a:r>
              <a:rPr lang="en-US" sz="18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Compiler Design</a:t>
            </a:r>
            <a:endParaRPr lang="en-US" sz="1879" dirty="0"/>
          </a:p>
        </p:txBody>
      </p:sp>
      <p:sp>
        <p:nvSpPr>
          <p:cNvPr id="16" name="Text 12"/>
          <p:cNvSpPr/>
          <p:nvPr/>
        </p:nvSpPr>
        <p:spPr>
          <a:xfrm>
            <a:off x="6353056" y="6134219"/>
            <a:ext cx="7410688" cy="916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Compiler design involves a systematic approach to creating efficient and robust compilers, considering factors such as language syntax, semantics, and target machine architecture.</a:t>
            </a:r>
            <a:endParaRPr lang="en-US" sz="150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416" y="2332911"/>
            <a:ext cx="4921448" cy="35640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0932" y="621387"/>
            <a:ext cx="5649754" cy="706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61"/>
              </a:lnSpc>
              <a:buNone/>
            </a:pPr>
            <a:r>
              <a:rPr lang="en-US" sz="444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Lexical Analysis</a:t>
            </a:r>
            <a:endParaRPr lang="en-US" sz="4449" dirty="0"/>
          </a:p>
        </p:txBody>
      </p:sp>
      <p:sp>
        <p:nvSpPr>
          <p:cNvPr id="7" name="Text 3"/>
          <p:cNvSpPr/>
          <p:nvPr/>
        </p:nvSpPr>
        <p:spPr>
          <a:xfrm>
            <a:off x="790932" y="1666518"/>
            <a:ext cx="7562136" cy="1084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177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Lexical analysis, also known as scanning, is the initial phase of compilation. It involves reading the source code character by character and grouping them into meaningful units called tokens.</a:t>
            </a:r>
            <a:endParaRPr lang="en-US" sz="1779" dirty="0"/>
          </a:p>
        </p:txBody>
      </p:sp>
      <p:sp>
        <p:nvSpPr>
          <p:cNvPr id="8" name="Shape 4"/>
          <p:cNvSpPr/>
          <p:nvPr/>
        </p:nvSpPr>
        <p:spPr>
          <a:xfrm>
            <a:off x="790932" y="3259336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72503" y="3343989"/>
            <a:ext cx="145137" cy="3389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9"/>
              </a:lnSpc>
              <a:buNone/>
            </a:pPr>
            <a:r>
              <a:rPr lang="en-US" sz="26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69" dirty="0"/>
          </a:p>
        </p:txBody>
      </p:sp>
      <p:sp>
        <p:nvSpPr>
          <p:cNvPr id="10" name="Text 6"/>
          <p:cNvSpPr/>
          <p:nvPr/>
        </p:nvSpPr>
        <p:spPr>
          <a:xfrm>
            <a:off x="1525310" y="3259336"/>
            <a:ext cx="2824877" cy="353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0"/>
              </a:lnSpc>
              <a:buNone/>
            </a:pPr>
            <a:r>
              <a:rPr lang="en-US" sz="22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Tokenization</a:t>
            </a:r>
            <a:endParaRPr lang="en-US" sz="2224" dirty="0"/>
          </a:p>
        </p:txBody>
      </p:sp>
      <p:sp>
        <p:nvSpPr>
          <p:cNvPr id="11" name="Text 7"/>
          <p:cNvSpPr/>
          <p:nvPr/>
        </p:nvSpPr>
        <p:spPr>
          <a:xfrm>
            <a:off x="1525310" y="3747968"/>
            <a:ext cx="2933700" cy="2168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177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Tokens represent the basic building blocks of a program, such as keywords, identifiers, constants, operators, and punctuation marks.</a:t>
            </a:r>
            <a:endParaRPr lang="en-US" sz="1779" dirty="0"/>
          </a:p>
        </p:txBody>
      </p:sp>
      <p:sp>
        <p:nvSpPr>
          <p:cNvPr id="12" name="Shape 8"/>
          <p:cNvSpPr/>
          <p:nvPr/>
        </p:nvSpPr>
        <p:spPr>
          <a:xfrm>
            <a:off x="4684990" y="3259336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850844" y="3343989"/>
            <a:ext cx="176570" cy="3389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9"/>
              </a:lnSpc>
              <a:buNone/>
            </a:pPr>
            <a:r>
              <a:rPr lang="en-US" sz="26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69" dirty="0"/>
          </a:p>
        </p:txBody>
      </p:sp>
      <p:sp>
        <p:nvSpPr>
          <p:cNvPr id="14" name="Text 10"/>
          <p:cNvSpPr/>
          <p:nvPr/>
        </p:nvSpPr>
        <p:spPr>
          <a:xfrm>
            <a:off x="5419368" y="3259336"/>
            <a:ext cx="2824877" cy="353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0"/>
              </a:lnSpc>
              <a:buNone/>
            </a:pPr>
            <a:r>
              <a:rPr lang="en-US" sz="22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Symbol Table</a:t>
            </a:r>
            <a:endParaRPr lang="en-US" sz="2224" dirty="0"/>
          </a:p>
        </p:txBody>
      </p:sp>
      <p:sp>
        <p:nvSpPr>
          <p:cNvPr id="15" name="Text 11"/>
          <p:cNvSpPr/>
          <p:nvPr/>
        </p:nvSpPr>
        <p:spPr>
          <a:xfrm>
            <a:off x="5419368" y="3747968"/>
            <a:ext cx="2933700" cy="1445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177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symbol table is created to store information about the tokens, such as their type, value, and scope.</a:t>
            </a:r>
            <a:endParaRPr lang="en-US" sz="1779" dirty="0"/>
          </a:p>
        </p:txBody>
      </p:sp>
      <p:sp>
        <p:nvSpPr>
          <p:cNvPr id="16" name="Shape 12"/>
          <p:cNvSpPr/>
          <p:nvPr/>
        </p:nvSpPr>
        <p:spPr>
          <a:xfrm>
            <a:off x="790932" y="6396990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54643" y="6481643"/>
            <a:ext cx="180975" cy="3389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9"/>
              </a:lnSpc>
              <a:buNone/>
            </a:pPr>
            <a:r>
              <a:rPr lang="en-US" sz="26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69" dirty="0"/>
          </a:p>
        </p:txBody>
      </p:sp>
      <p:sp>
        <p:nvSpPr>
          <p:cNvPr id="18" name="Text 14"/>
          <p:cNvSpPr/>
          <p:nvPr/>
        </p:nvSpPr>
        <p:spPr>
          <a:xfrm>
            <a:off x="1525310" y="6396990"/>
            <a:ext cx="2824877" cy="353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0"/>
              </a:lnSpc>
              <a:buNone/>
            </a:pPr>
            <a:r>
              <a:rPr lang="en-US" sz="22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Error Handling</a:t>
            </a:r>
            <a:endParaRPr lang="en-US" sz="2224" dirty="0"/>
          </a:p>
        </p:txBody>
      </p:sp>
      <p:sp>
        <p:nvSpPr>
          <p:cNvPr id="19" name="Text 15"/>
          <p:cNvSpPr/>
          <p:nvPr/>
        </p:nvSpPr>
        <p:spPr>
          <a:xfrm>
            <a:off x="1525310" y="6885623"/>
            <a:ext cx="6827758" cy="722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177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Lexical analysis also handles errors related to invalid characters, misspellings, and syntax inconsistencies.</a:t>
            </a:r>
            <a:endParaRPr lang="en-US" sz="177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Parsing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2792254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Parsing is the process of analyzing the token stream produced by the lexical analyzer to determine the grammatical structure of the program.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Syntax Trees</a:t>
            </a:r>
            <a:endParaRPr lang="en-US" sz="2233" dirty="0"/>
          </a:p>
        </p:txBody>
      </p:sp>
      <p:sp>
        <p:nvSpPr>
          <p:cNvPr id="7" name="Text 5"/>
          <p:cNvSpPr/>
          <p:nvPr/>
        </p:nvSpPr>
        <p:spPr>
          <a:xfrm>
            <a:off x="793790" y="4581168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Parsing constructs a tree-like representation of the program, called a syntax tree, which captures the hierarchical relationships between the tokens.</a:t>
            </a:r>
            <a:endParaRPr lang="en-US" sz="1786" dirty="0"/>
          </a:p>
        </p:txBody>
      </p:sp>
      <p:sp>
        <p:nvSpPr>
          <p:cNvPr id="8" name="Text 6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Parsing Techniques</a:t>
            </a:r>
            <a:endParaRPr lang="en-US" sz="2233" dirty="0"/>
          </a:p>
        </p:txBody>
      </p:sp>
      <p:sp>
        <p:nvSpPr>
          <p:cNvPr id="9" name="Text 7"/>
          <p:cNvSpPr/>
          <p:nvPr/>
        </p:nvSpPr>
        <p:spPr>
          <a:xfrm>
            <a:off x="5332928" y="4581168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Common parsing techniques include top-down parsing, bottom-up parsing, and recursive descent parsing, each with different strengths and weaknesses.</a:t>
            </a:r>
            <a:endParaRPr lang="en-US" sz="1786" dirty="0"/>
          </a:p>
        </p:txBody>
      </p:sp>
      <p:sp>
        <p:nvSpPr>
          <p:cNvPr id="10" name="Text 8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Error Recovery</a:t>
            </a:r>
            <a:endParaRPr lang="en-US" sz="2233" dirty="0"/>
          </a:p>
        </p:txBody>
      </p:sp>
      <p:sp>
        <p:nvSpPr>
          <p:cNvPr id="11" name="Text 9"/>
          <p:cNvSpPr/>
          <p:nvPr/>
        </p:nvSpPr>
        <p:spPr>
          <a:xfrm>
            <a:off x="9872067" y="4581168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Parsers must handle syntax errors, such as missing tokens, incorrect operators, and unbalanced parentheses, by attempting to recover and continue parsing.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11" y="2302193"/>
            <a:ext cx="5011579" cy="36250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1007" y="826651"/>
            <a:ext cx="4747498" cy="593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73"/>
              </a:lnSpc>
              <a:buNone/>
            </a:pPr>
            <a:r>
              <a:rPr lang="en-US" sz="3738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Abstract Syntax Trees</a:t>
            </a:r>
            <a:endParaRPr lang="en-US" sz="3738" dirty="0"/>
          </a:p>
        </p:txBody>
      </p:sp>
      <p:sp>
        <p:nvSpPr>
          <p:cNvPr id="7" name="Text 3"/>
          <p:cNvSpPr/>
          <p:nvPr/>
        </p:nvSpPr>
        <p:spPr>
          <a:xfrm>
            <a:off x="6151007" y="1704737"/>
            <a:ext cx="7814786" cy="60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2"/>
              </a:lnSpc>
              <a:buNone/>
            </a:pPr>
            <a:r>
              <a:rPr lang="en-US" sz="14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abstract syntax tree (AST) is a simplified representation of the syntax tree that captures only the essential semantic information of the program.</a:t>
            </a:r>
            <a:endParaRPr lang="en-US" sz="1495" dirty="0"/>
          </a:p>
        </p:txBody>
      </p:sp>
      <p:sp>
        <p:nvSpPr>
          <p:cNvPr id="8" name="Shape 4"/>
          <p:cNvSpPr/>
          <p:nvPr/>
        </p:nvSpPr>
        <p:spPr>
          <a:xfrm>
            <a:off x="6424374" y="2526030"/>
            <a:ext cx="22860" cy="4876800"/>
          </a:xfrm>
          <a:prstGeom prst="roundRect">
            <a:avLst>
              <a:gd name="adj" fmla="val 348902"/>
            </a:avLst>
          </a:prstGeom>
          <a:solidFill>
            <a:srgbClr val="C7C7D0"/>
          </a:solidFill>
          <a:ln/>
        </p:spPr>
      </p:sp>
      <p:sp>
        <p:nvSpPr>
          <p:cNvPr id="9" name="Shape 5"/>
          <p:cNvSpPr/>
          <p:nvPr/>
        </p:nvSpPr>
        <p:spPr>
          <a:xfrm>
            <a:off x="6626543" y="2941796"/>
            <a:ext cx="664607" cy="22860"/>
          </a:xfrm>
          <a:prstGeom prst="roundRect">
            <a:avLst>
              <a:gd name="adj" fmla="val 348902"/>
            </a:avLst>
          </a:prstGeom>
          <a:solidFill>
            <a:srgbClr val="C7C7D0"/>
          </a:solidFill>
          <a:ln/>
        </p:spPr>
      </p:sp>
      <p:sp>
        <p:nvSpPr>
          <p:cNvPr id="10" name="Shape 6"/>
          <p:cNvSpPr/>
          <p:nvPr/>
        </p:nvSpPr>
        <p:spPr>
          <a:xfrm>
            <a:off x="6222206" y="2739628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74844" y="2810828"/>
            <a:ext cx="12192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3"/>
              </a:lnSpc>
              <a:buNone/>
            </a:pPr>
            <a:r>
              <a:rPr lang="en-US" sz="224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43" dirty="0"/>
          </a:p>
        </p:txBody>
      </p:sp>
      <p:sp>
        <p:nvSpPr>
          <p:cNvPr id="12" name="Text 8"/>
          <p:cNvSpPr/>
          <p:nvPr/>
        </p:nvSpPr>
        <p:spPr>
          <a:xfrm>
            <a:off x="7480221" y="2715816"/>
            <a:ext cx="2373749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6"/>
              </a:lnSpc>
              <a:buNone/>
            </a:pPr>
            <a:r>
              <a:rPr lang="en-US" sz="18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Tree Structure</a:t>
            </a:r>
            <a:endParaRPr lang="en-US" sz="1869" dirty="0"/>
          </a:p>
        </p:txBody>
      </p:sp>
      <p:sp>
        <p:nvSpPr>
          <p:cNvPr id="13" name="Text 9"/>
          <p:cNvSpPr/>
          <p:nvPr/>
        </p:nvSpPr>
        <p:spPr>
          <a:xfrm>
            <a:off x="7480221" y="3126343"/>
            <a:ext cx="6485573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2"/>
              </a:lnSpc>
              <a:buNone/>
            </a:pPr>
            <a:r>
              <a:rPr lang="en-US" sz="14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AST uses nodes to represent program constructs such as expressions, statements, and declarations, with edges representing relationships between them.</a:t>
            </a:r>
            <a:endParaRPr lang="en-US" sz="1495" dirty="0"/>
          </a:p>
        </p:txBody>
      </p:sp>
      <p:sp>
        <p:nvSpPr>
          <p:cNvPr id="14" name="Shape 10"/>
          <p:cNvSpPr/>
          <p:nvPr/>
        </p:nvSpPr>
        <p:spPr>
          <a:xfrm>
            <a:off x="6626543" y="4833223"/>
            <a:ext cx="664607" cy="22860"/>
          </a:xfrm>
          <a:prstGeom prst="roundRect">
            <a:avLst>
              <a:gd name="adj" fmla="val 348902"/>
            </a:avLst>
          </a:prstGeom>
          <a:solidFill>
            <a:srgbClr val="C7C7D0"/>
          </a:solidFill>
          <a:ln/>
        </p:spPr>
      </p:sp>
      <p:sp>
        <p:nvSpPr>
          <p:cNvPr id="15" name="Shape 11"/>
          <p:cNvSpPr/>
          <p:nvPr/>
        </p:nvSpPr>
        <p:spPr>
          <a:xfrm>
            <a:off x="6222206" y="4631055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61509" y="4702254"/>
            <a:ext cx="148471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3"/>
              </a:lnSpc>
              <a:buNone/>
            </a:pPr>
            <a:r>
              <a:rPr lang="en-US" sz="224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43" dirty="0"/>
          </a:p>
        </p:txBody>
      </p:sp>
      <p:sp>
        <p:nvSpPr>
          <p:cNvPr id="17" name="Text 13"/>
          <p:cNvSpPr/>
          <p:nvPr/>
        </p:nvSpPr>
        <p:spPr>
          <a:xfrm>
            <a:off x="7480221" y="4607243"/>
            <a:ext cx="2373749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6"/>
              </a:lnSpc>
              <a:buNone/>
            </a:pPr>
            <a:r>
              <a:rPr lang="en-US" sz="18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Semantic Analysis</a:t>
            </a:r>
            <a:endParaRPr lang="en-US" sz="1869" dirty="0"/>
          </a:p>
        </p:txBody>
      </p:sp>
      <p:sp>
        <p:nvSpPr>
          <p:cNvPr id="18" name="Text 14"/>
          <p:cNvSpPr/>
          <p:nvPr/>
        </p:nvSpPr>
        <p:spPr>
          <a:xfrm>
            <a:off x="7480221" y="5017770"/>
            <a:ext cx="6485573" cy="60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2"/>
              </a:lnSpc>
              <a:buNone/>
            </a:pPr>
            <a:r>
              <a:rPr lang="en-US" sz="14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AST provides a foundation for semantic analysis, which ensures that the program is logically and semantically correct.</a:t>
            </a:r>
            <a:endParaRPr lang="en-US" sz="1495" dirty="0"/>
          </a:p>
        </p:txBody>
      </p:sp>
      <p:sp>
        <p:nvSpPr>
          <p:cNvPr id="19" name="Shape 15"/>
          <p:cNvSpPr/>
          <p:nvPr/>
        </p:nvSpPr>
        <p:spPr>
          <a:xfrm>
            <a:off x="6626543" y="6420803"/>
            <a:ext cx="664607" cy="22860"/>
          </a:xfrm>
          <a:prstGeom prst="roundRect">
            <a:avLst>
              <a:gd name="adj" fmla="val 348902"/>
            </a:avLst>
          </a:prstGeom>
          <a:solidFill>
            <a:srgbClr val="C7C7D0"/>
          </a:solidFill>
          <a:ln/>
        </p:spPr>
      </p:sp>
      <p:sp>
        <p:nvSpPr>
          <p:cNvPr id="20" name="Shape 16"/>
          <p:cNvSpPr/>
          <p:nvPr/>
        </p:nvSpPr>
        <p:spPr>
          <a:xfrm>
            <a:off x="6222206" y="6218634"/>
            <a:ext cx="427196" cy="427196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6359723" y="6289834"/>
            <a:ext cx="152162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3"/>
              </a:lnSpc>
              <a:buNone/>
            </a:pPr>
            <a:r>
              <a:rPr lang="en-US" sz="224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43" dirty="0"/>
          </a:p>
        </p:txBody>
      </p:sp>
      <p:sp>
        <p:nvSpPr>
          <p:cNvPr id="22" name="Text 18"/>
          <p:cNvSpPr/>
          <p:nvPr/>
        </p:nvSpPr>
        <p:spPr>
          <a:xfrm>
            <a:off x="7480221" y="6194822"/>
            <a:ext cx="2373749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6"/>
              </a:lnSpc>
              <a:buNone/>
            </a:pPr>
            <a:r>
              <a:rPr lang="en-US" sz="186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Optimization</a:t>
            </a:r>
            <a:endParaRPr lang="en-US" sz="1869" dirty="0"/>
          </a:p>
        </p:txBody>
      </p:sp>
      <p:sp>
        <p:nvSpPr>
          <p:cNvPr id="23" name="Text 19"/>
          <p:cNvSpPr/>
          <p:nvPr/>
        </p:nvSpPr>
        <p:spPr>
          <a:xfrm>
            <a:off x="7480221" y="6605349"/>
            <a:ext cx="6485573" cy="60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2"/>
              </a:lnSpc>
              <a:buNone/>
            </a:pPr>
            <a:r>
              <a:rPr lang="en-US" sz="14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AST is also used for code optimization, as it allows compilers to identify potential areas for improvement and transformation.</a:t>
            </a:r>
            <a:endParaRPr lang="en-US" sz="149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910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156" y="235863"/>
            <a:ext cx="2609969" cy="18873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75253" y="3028712"/>
            <a:ext cx="4718209" cy="5897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44"/>
              </a:lnSpc>
              <a:buNone/>
            </a:pPr>
            <a:r>
              <a:rPr lang="en-US" sz="371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Semantic Analysis</a:t>
            </a:r>
            <a:endParaRPr lang="en-US" sz="3715" dirty="0"/>
          </a:p>
        </p:txBody>
      </p:sp>
      <p:sp>
        <p:nvSpPr>
          <p:cNvPr id="7" name="Text 3"/>
          <p:cNvSpPr/>
          <p:nvPr/>
        </p:nvSpPr>
        <p:spPr>
          <a:xfrm>
            <a:off x="1075253" y="3901440"/>
            <a:ext cx="12479893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8"/>
              </a:lnSpc>
              <a:buNone/>
            </a:pPr>
            <a:r>
              <a:rPr lang="en-US" sz="14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Semantic analysis is the process of verifying that the program is semantically correct, ensuring that it adheres to the rules and constraints of the programming language.</a:t>
            </a:r>
            <a:endParaRPr lang="en-US" sz="148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53" y="4717613"/>
            <a:ext cx="4159925" cy="7548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63967" y="5755481"/>
            <a:ext cx="2359104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2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 Checking</a:t>
            </a:r>
            <a:endParaRPr lang="en-US" sz="1858" dirty="0"/>
          </a:p>
        </p:txBody>
      </p:sp>
      <p:sp>
        <p:nvSpPr>
          <p:cNvPr id="10" name="Text 5"/>
          <p:cNvSpPr/>
          <p:nvPr/>
        </p:nvSpPr>
        <p:spPr>
          <a:xfrm>
            <a:off x="1263967" y="6163508"/>
            <a:ext cx="3782497" cy="1207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8"/>
              </a:lnSpc>
              <a:buNone/>
            </a:pPr>
            <a:r>
              <a:rPr lang="en-US" sz="14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 checking ensures that all operations are performed on compatible data types, preventing errors such as adding a string to an integer.</a:t>
            </a:r>
            <a:endParaRPr lang="en-US" sz="148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178" y="4717613"/>
            <a:ext cx="4159925" cy="7548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23892" y="5755481"/>
            <a:ext cx="2359104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2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Variable Declarations</a:t>
            </a:r>
            <a:endParaRPr lang="en-US" sz="1858" dirty="0"/>
          </a:p>
        </p:txBody>
      </p:sp>
      <p:sp>
        <p:nvSpPr>
          <p:cNvPr id="13" name="Text 7"/>
          <p:cNvSpPr/>
          <p:nvPr/>
        </p:nvSpPr>
        <p:spPr>
          <a:xfrm>
            <a:off x="5423892" y="6163508"/>
            <a:ext cx="3782497" cy="9058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8"/>
              </a:lnSpc>
              <a:buNone/>
            </a:pPr>
            <a:r>
              <a:rPr lang="en-US" sz="14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Semantic analysis verifies that all variables are declared before they are used and that their scope is properly defined.</a:t>
            </a:r>
            <a:endParaRPr lang="en-US" sz="148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5103" y="4717613"/>
            <a:ext cx="4159925" cy="7548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583817" y="5755481"/>
            <a:ext cx="2359104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2"/>
              </a:lnSpc>
              <a:buNone/>
            </a:pPr>
            <a:r>
              <a:rPr lang="en-US" sz="185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Symbol Table</a:t>
            </a:r>
            <a:endParaRPr lang="en-US" sz="1858" dirty="0"/>
          </a:p>
        </p:txBody>
      </p:sp>
      <p:sp>
        <p:nvSpPr>
          <p:cNvPr id="16" name="Text 9"/>
          <p:cNvSpPr/>
          <p:nvPr/>
        </p:nvSpPr>
        <p:spPr>
          <a:xfrm>
            <a:off x="9583817" y="6163508"/>
            <a:ext cx="3782497" cy="9058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8"/>
              </a:lnSpc>
              <a:buNone/>
            </a:pPr>
            <a:r>
              <a:rPr lang="en-US" sz="14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symbol table is used to store and retrieve information about variables, functions, and other program entities.</a:t>
            </a:r>
            <a:endParaRPr lang="en-US" sz="14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335649"/>
            <a:ext cx="4919305" cy="35583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897499"/>
            <a:ext cx="74631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Intermediate Representation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6280190" y="2946440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intermediate representation (IR) is a low-level representation of the program that is more abstract than machine code but easier to manipulate than the original source code.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6280190" y="4290298"/>
            <a:ext cx="7556421" cy="2041684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6287810" y="429791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515457" y="4441627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Advantages</a:t>
            </a:r>
            <a:endParaRPr lang="en-US" sz="1786" dirty="0"/>
          </a:p>
        </p:txBody>
      </p:sp>
      <p:sp>
        <p:nvSpPr>
          <p:cNvPr id="11" name="Text 7"/>
          <p:cNvSpPr/>
          <p:nvPr/>
        </p:nvSpPr>
        <p:spPr>
          <a:xfrm>
            <a:off x="9032438" y="4441627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Optimization</a:t>
            </a:r>
            <a:endParaRPr lang="en-US" sz="1786" dirty="0"/>
          </a:p>
        </p:txBody>
      </p:sp>
      <p:sp>
        <p:nvSpPr>
          <p:cNvPr id="12" name="Text 8"/>
          <p:cNvSpPr/>
          <p:nvPr/>
        </p:nvSpPr>
        <p:spPr>
          <a:xfrm>
            <a:off x="11545610" y="4441627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Machine Independence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6287810" y="531114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515457" y="5454848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Disadvantages</a:t>
            </a:r>
            <a:endParaRPr lang="en-US" sz="1786" dirty="0"/>
          </a:p>
        </p:txBody>
      </p:sp>
      <p:sp>
        <p:nvSpPr>
          <p:cNvPr id="15" name="Text 11"/>
          <p:cNvSpPr/>
          <p:nvPr/>
        </p:nvSpPr>
        <p:spPr>
          <a:xfrm>
            <a:off x="9032438" y="5454848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Overhead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11545610" y="5454848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Complexity of IR Generation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788" y="2035373"/>
            <a:ext cx="5076706" cy="41587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3405" y="712589"/>
            <a:ext cx="4096464" cy="512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32"/>
              </a:lnSpc>
              <a:buNone/>
            </a:pPr>
            <a:r>
              <a:rPr lang="en-US" sz="322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Generation</a:t>
            </a:r>
            <a:endParaRPr lang="en-US" sz="3226" dirty="0"/>
          </a:p>
        </p:txBody>
      </p:sp>
      <p:sp>
        <p:nvSpPr>
          <p:cNvPr id="7" name="Text 3"/>
          <p:cNvSpPr/>
          <p:nvPr/>
        </p:nvSpPr>
        <p:spPr>
          <a:xfrm>
            <a:off x="573405" y="1470422"/>
            <a:ext cx="7997190" cy="524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64"/>
              </a:lnSpc>
              <a:buNone/>
            </a:pPr>
            <a:r>
              <a:rPr lang="en-US" sz="129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generation is the final stage of compilation, where the intermediate representation is translated into machine code that can be executed by the target machine.</a:t>
            </a:r>
            <a:endParaRPr lang="en-US" sz="129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5" y="2178844"/>
            <a:ext cx="409575" cy="4095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3405" y="2752249"/>
            <a:ext cx="2048232" cy="2559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16"/>
              </a:lnSpc>
              <a:buNone/>
            </a:pPr>
            <a:r>
              <a:rPr lang="en-US" sz="16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Instruction Selection</a:t>
            </a:r>
            <a:endParaRPr lang="en-US" sz="1613" dirty="0"/>
          </a:p>
        </p:txBody>
      </p:sp>
      <p:sp>
        <p:nvSpPr>
          <p:cNvPr id="10" name="Text 5"/>
          <p:cNvSpPr/>
          <p:nvPr/>
        </p:nvSpPr>
        <p:spPr>
          <a:xfrm>
            <a:off x="573405" y="3106460"/>
            <a:ext cx="7997190" cy="524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64"/>
              </a:lnSpc>
              <a:buNone/>
            </a:pPr>
            <a:r>
              <a:rPr lang="en-US" sz="129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code generator selects appropriate machine instructions from the target machine's instruction set to implement the program's operations.</a:t>
            </a:r>
            <a:endParaRPr lang="en-US" sz="129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05" y="4122063"/>
            <a:ext cx="409575" cy="4095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73405" y="4695468"/>
            <a:ext cx="2048232" cy="2559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16"/>
              </a:lnSpc>
              <a:buNone/>
            </a:pPr>
            <a:r>
              <a:rPr lang="en-US" sz="16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Register Allocation</a:t>
            </a:r>
            <a:endParaRPr lang="en-US" sz="1613" dirty="0"/>
          </a:p>
        </p:txBody>
      </p:sp>
      <p:sp>
        <p:nvSpPr>
          <p:cNvPr id="13" name="Text 7"/>
          <p:cNvSpPr/>
          <p:nvPr/>
        </p:nvSpPr>
        <p:spPr>
          <a:xfrm>
            <a:off x="573405" y="5049679"/>
            <a:ext cx="7997190" cy="524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64"/>
              </a:lnSpc>
              <a:buNone/>
            </a:pPr>
            <a:r>
              <a:rPr lang="en-US" sz="129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Registers are limited resources within the CPU, and the code generator must efficiently allocate registers to store variables and intermediate values.</a:t>
            </a:r>
            <a:endParaRPr lang="en-US" sz="129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05" y="6065282"/>
            <a:ext cx="409575" cy="4095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73405" y="6638687"/>
            <a:ext cx="2101215" cy="2559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16"/>
              </a:lnSpc>
              <a:buNone/>
            </a:pPr>
            <a:r>
              <a:rPr lang="en-US" sz="16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Memory Management</a:t>
            </a:r>
            <a:endParaRPr lang="en-US" sz="1613" dirty="0"/>
          </a:p>
        </p:txBody>
      </p:sp>
      <p:sp>
        <p:nvSpPr>
          <p:cNvPr id="16" name="Text 9"/>
          <p:cNvSpPr/>
          <p:nvPr/>
        </p:nvSpPr>
        <p:spPr>
          <a:xfrm>
            <a:off x="573405" y="6992898"/>
            <a:ext cx="7997190" cy="524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64"/>
              </a:lnSpc>
              <a:buNone/>
            </a:pPr>
            <a:r>
              <a:rPr lang="en-US" sz="129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code generator allocates memory for variables and data structures, ensuring proper memory addressing and access.</a:t>
            </a:r>
            <a:endParaRPr lang="en-US" sz="129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515666"/>
            <a:ext cx="4919305" cy="51981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797838"/>
            <a:ext cx="642675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 Techniques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793790" y="1846778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 optimization is a crucial step in compiler design, aimed at improving the efficiency and performance of the generated machine code.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793790" y="3082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76074" y="3167896"/>
            <a:ext cx="14561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6"/>
          <p:cNvSpPr/>
          <p:nvPr/>
        </p:nvSpPr>
        <p:spPr>
          <a:xfrm>
            <a:off x="1530906" y="3082885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Dead Code Elimination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1530906" y="3927634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Removes unused or unreachable code that has no impact on the program's output.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4685467" y="3082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851916" y="3167896"/>
            <a:ext cx="177284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79" dirty="0"/>
          </a:p>
        </p:txBody>
      </p:sp>
      <p:sp>
        <p:nvSpPr>
          <p:cNvPr id="14" name="Text 10"/>
          <p:cNvSpPr/>
          <p:nvPr/>
        </p:nvSpPr>
        <p:spPr>
          <a:xfrm>
            <a:off x="5422583" y="3082885"/>
            <a:ext cx="2927747" cy="1062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Common Subexpression Elimination</a:t>
            </a:r>
            <a:endParaRPr lang="en-US" sz="2233" dirty="0"/>
          </a:p>
        </p:txBody>
      </p:sp>
      <p:sp>
        <p:nvSpPr>
          <p:cNvPr id="15" name="Text 11"/>
          <p:cNvSpPr/>
          <p:nvPr/>
        </p:nvSpPr>
        <p:spPr>
          <a:xfrm>
            <a:off x="5422583" y="4281964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and eliminates redundant computations, reducing unnecessary calculations.</a:t>
            </a:r>
            <a:endParaRPr lang="en-US" sz="1786" dirty="0"/>
          </a:p>
        </p:txBody>
      </p:sp>
      <p:sp>
        <p:nvSpPr>
          <p:cNvPr id="16" name="Shape 12"/>
          <p:cNvSpPr/>
          <p:nvPr/>
        </p:nvSpPr>
        <p:spPr>
          <a:xfrm>
            <a:off x="793790" y="62155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58096" y="6300549"/>
            <a:ext cx="18168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79" dirty="0"/>
          </a:p>
        </p:txBody>
      </p:sp>
      <p:sp>
        <p:nvSpPr>
          <p:cNvPr id="18" name="Text 14"/>
          <p:cNvSpPr/>
          <p:nvPr/>
        </p:nvSpPr>
        <p:spPr>
          <a:xfrm>
            <a:off x="1530906" y="6215539"/>
            <a:ext cx="293631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Instruction Scheduling</a:t>
            </a:r>
            <a:endParaRPr lang="en-US" sz="2233" dirty="0"/>
          </a:p>
        </p:txBody>
      </p:sp>
      <p:sp>
        <p:nvSpPr>
          <p:cNvPr id="19" name="Text 15"/>
          <p:cNvSpPr/>
          <p:nvPr/>
        </p:nvSpPr>
        <p:spPr>
          <a:xfrm>
            <a:off x="1530906" y="6705957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Rearranges instructions to maximize parallelism and minimize pipeline stalls, improving execution speed.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907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Jay KalBhairava</cp:lastModifiedBy>
  <cp:revision>2</cp:revision>
  <dcterms:created xsi:type="dcterms:W3CDTF">2024-08-21T09:14:11Z</dcterms:created>
  <dcterms:modified xsi:type="dcterms:W3CDTF">2024-08-22T11:22:54Z</dcterms:modified>
</cp:coreProperties>
</file>